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2"/>
  </p:notesMasterIdLst>
  <p:handoutMasterIdLst>
    <p:handoutMasterId r:id="rId13"/>
  </p:handoutMasterIdLst>
  <p:sldIdLst>
    <p:sldId id="394" r:id="rId2"/>
    <p:sldId id="378" r:id="rId3"/>
    <p:sldId id="409" r:id="rId4"/>
    <p:sldId id="389" r:id="rId5"/>
    <p:sldId id="399" r:id="rId6"/>
    <p:sldId id="401" r:id="rId7"/>
    <p:sldId id="403" r:id="rId8"/>
    <p:sldId id="391" r:id="rId9"/>
    <p:sldId id="392" r:id="rId10"/>
    <p:sldId id="390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>
      <p:cViewPr varScale="1">
        <p:scale>
          <a:sx n="54" d="100"/>
          <a:sy n="54" d="100"/>
        </p:scale>
        <p:origin x="-8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E7193BA-CF03-4928-81EF-EE87FCA692B9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AD38E6F0-FEE5-4092-AFC0-1B2C2FBFD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04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D60E0ED-9FC9-4C70-9AC4-EADE3DEEF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01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FF176-1B7B-406D-BFA3-04956C5C739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58370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58371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CBBE1-C5D0-45F9-AA34-775CC9FDD0F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458788"/>
            <a:ext cx="4648200" cy="3486150"/>
          </a:xfrm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4198938"/>
            <a:ext cx="6400800" cy="4630737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37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2455-7EB5-43C5-9CD0-51F92CDEB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4BE48-8671-4D13-A25C-436A80B43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7B1C0-9C27-405E-8E55-074D1EFDA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8C11B-252E-48BA-8EA0-26A4047A3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CE43D-CF02-40FC-AEC2-0085B40F1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itle_grid.jpg"/>
          <p:cNvPicPr>
            <a:picLocks noChangeAspect="1"/>
          </p:cNvPicPr>
          <p:nvPr userDrawn="1"/>
        </p:nvPicPr>
        <p:blipFill>
          <a:blip r:embed="rId2" cstate="print"/>
          <a:srcRect r="17636" b="16978"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_grid.jpg"/>
          <p:cNvPicPr>
            <a:picLocks noChangeAspect="1"/>
          </p:cNvPicPr>
          <p:nvPr userDrawn="1"/>
        </p:nvPicPr>
        <p:blipFill>
          <a:blip r:embed="rId2" cstate="print"/>
          <a:srcRect r="17636" b="16978"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Wave.png"/>
          <p:cNvPicPr>
            <a:picLocks noChangeAspect="1"/>
          </p:cNvPicPr>
          <p:nvPr userDrawn="1"/>
        </p:nvPicPr>
        <p:blipFill>
          <a:blip r:embed="rId3" cstate="print"/>
          <a:srcRect l="18381" t="32642" r="13789"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CBEC6-9284-4B17-8FBC-142A23175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864FD-9CF7-4DB0-85B9-FF8848CF7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A68CE-DAAA-44DD-8E57-CF89F7F4B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F2CC5-D81D-432D-88E2-D6170D03E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BCE26-CF23-40BB-AD89-E8CD6225C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7818F-2182-46F7-9D53-00AE09E9C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224B2-EE92-4EAF-89DB-D19F914B6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A949D-337D-49A5-97C5-94AE4DD70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091B6-E446-4787-B9A3-DD3D949B0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3277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77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77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55075C-2BE1-495F-B586-8C88CC9AC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79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  <p:sldLayoutId id="2147483670" r:id="rId12"/>
    <p:sldLayoutId id="2147483669" r:id="rId13"/>
    <p:sldLayoutId id="2147483682" r:id="rId14"/>
    <p:sldLayoutId id="2147483683" r:id="rId1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1371600"/>
            <a:ext cx="4343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Book Antiqua" pitchFamily="18" charset="0"/>
              </a:rPr>
              <a:t>Domestic Violence 101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50178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0179" name="Picture 2" descr="CCADVlogo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276600"/>
            <a:ext cx="35814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Slide Number Placeholder 5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0EB9BCB6-5ED9-418F-BACB-9DCAD0E6996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419600" y="838200"/>
            <a:ext cx="4343400" cy="904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Questions?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3622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Slide Number Placeholder 4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26C64360-F0F5-4F10-8651-9BFB30F5CC11}" type="slidenum">
              <a:rPr lang="en-US" smtClean="0"/>
              <a:pPr/>
              <a:t>10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6"/>
          <p:cNvSpPr txBox="1">
            <a:spLocks noChangeArrowheads="1"/>
          </p:cNvSpPr>
          <p:nvPr/>
        </p:nvSpPr>
        <p:spPr bwMode="auto">
          <a:xfrm>
            <a:off x="3276600" y="1905000"/>
            <a:ext cx="52070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endParaRPr lang="en-US" sz="7200">
              <a:latin typeface="Calibri" pitchFamily="34" charset="0"/>
            </a:endParaRPr>
          </a:p>
        </p:txBody>
      </p:sp>
      <p:pic>
        <p:nvPicPr>
          <p:cNvPr id="21506" name="Picture 8" descr="continuous_curv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53000" y="0"/>
            <a:ext cx="7766050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09800" y="304800"/>
            <a:ext cx="571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800">
                <a:latin typeface="Calibri" pitchFamily="34" charset="0"/>
              </a:rPr>
              <a:t>Wheel of Oppression</a:t>
            </a:r>
          </a:p>
        </p:txBody>
      </p:sp>
      <p:pic>
        <p:nvPicPr>
          <p:cNvPr id="21508" name="Picture 7" descr="wheel of opression.png"/>
          <p:cNvPicPr>
            <a:picLocks noChangeAspect="1"/>
          </p:cNvPicPr>
          <p:nvPr/>
        </p:nvPicPr>
        <p:blipFill>
          <a:blip r:embed="rId4" cstate="print">
            <a:lum bright="-18000" contrast="22000"/>
          </a:blip>
          <a:srcRect/>
          <a:stretch>
            <a:fillRect/>
          </a:stretch>
        </p:blipFill>
        <p:spPr bwMode="auto">
          <a:xfrm>
            <a:off x="2057400" y="990600"/>
            <a:ext cx="56657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cycle-of-social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705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2DDAFC-075E-4A1E-A3C0-BCDD2E50E5A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 cstate="print"/>
          <a:srcRect l="24609" t="23840" r="43515" b="9274"/>
          <a:stretch>
            <a:fillRect/>
          </a:stretch>
        </p:blipFill>
        <p:spPr bwMode="auto">
          <a:xfrm>
            <a:off x="1828800" y="233363"/>
            <a:ext cx="4876800" cy="63960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 cstate="print"/>
          <a:srcRect l="24609" t="23840" r="43515" b="9274"/>
          <a:stretch>
            <a:fillRect/>
          </a:stretch>
        </p:blipFill>
        <p:spPr bwMode="auto">
          <a:xfrm>
            <a:off x="3200400" y="2743200"/>
            <a:ext cx="2909888" cy="38163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609600" y="533400"/>
            <a:ext cx="4724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/>
              <a:t>What does Sam do to gain power </a:t>
            </a:r>
          </a:p>
          <a:p>
            <a:pPr eaLnBrk="0" hangingPunct="0"/>
            <a:r>
              <a:rPr lang="en-US" sz="3600"/>
              <a:t>in the relationship and control </a:t>
            </a:r>
          </a:p>
          <a:p>
            <a:pPr eaLnBrk="0" hangingPunct="0"/>
            <a:r>
              <a:rPr lang="en-US" sz="3600"/>
              <a:t>over Kelly’s choices?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914400"/>
            <a:ext cx="24876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 cstate="print"/>
          <a:srcRect l="10667" t="11868" r="2222" b="12166"/>
          <a:stretch>
            <a:fillRect/>
          </a:stretch>
        </p:blipFill>
        <p:spPr bwMode="auto">
          <a:xfrm>
            <a:off x="3733800" y="32766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838200" y="533400"/>
            <a:ext cx="6553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800">
                <a:latin typeface="Script MT Bold" pitchFamily="66" charset="0"/>
              </a:rPr>
              <a:t>Why doesn’t she leave?</a:t>
            </a:r>
          </a:p>
          <a:p>
            <a:pPr eaLnBrk="0" hangingPunct="0"/>
            <a:endParaRPr lang="en-US"/>
          </a:p>
          <a:p>
            <a:pPr eaLnBrk="0" hangingPunct="0"/>
            <a:endParaRPr lang="en-US"/>
          </a:p>
          <a:p>
            <a:pPr eaLnBrk="0" hangingPunct="0"/>
            <a:endParaRPr lang="en-US"/>
          </a:p>
          <a:p>
            <a:pPr eaLnBrk="0" hangingPunct="0"/>
            <a:r>
              <a:rPr lang="en-US" sz="3600">
                <a:latin typeface="Rockwell" pitchFamily="18" charset="0"/>
              </a:rPr>
              <a:t>         Isolation and entrapment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Safety: Balancing Risks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2743200" cy="1676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Calibri" pitchFamily="34" charset="0"/>
              </a:rPr>
              <a:t>Partner generated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362200"/>
            <a:ext cx="37036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Content Placeholder 2"/>
          <p:cNvSpPr txBox="1">
            <a:spLocks/>
          </p:cNvSpPr>
          <p:nvPr/>
        </p:nvSpPr>
        <p:spPr bwMode="auto">
          <a:xfrm>
            <a:off x="609600" y="4419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Courier New" pitchFamily="49" charset="0"/>
              <a:buChar char="o"/>
            </a:pPr>
            <a:r>
              <a:rPr lang="en-US" sz="3200" b="1" dirty="0">
                <a:latin typeface="Calibri" pitchFamily="34" charset="0"/>
              </a:rPr>
              <a:t>Life</a:t>
            </a:r>
          </a:p>
          <a:p>
            <a:pPr marL="342900" indent="-342900" eaLnBrk="0" hangingPunct="0"/>
            <a:r>
              <a:rPr lang="en-US" sz="3200" b="1" dirty="0" smtClean="0">
                <a:latin typeface="Calibri" pitchFamily="34" charset="0"/>
              </a:rPr>
              <a:t>    generated</a:t>
            </a:r>
            <a:endParaRPr lang="en-US" sz="32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32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97180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3200" b="1" dirty="0" smtClean="0">
                <a:latin typeface="Calibri" pitchFamily="34" charset="0"/>
              </a:rPr>
              <a:t>Partner generated</a:t>
            </a:r>
          </a:p>
          <a:p>
            <a:pPr>
              <a:buFont typeface="Courier New" pitchFamily="49" charset="0"/>
              <a:buChar char="o"/>
            </a:pPr>
            <a:endParaRPr lang="en-US" sz="3200" b="1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3200" b="1" dirty="0" smtClean="0">
                <a:latin typeface="Calibri" pitchFamily="34" charset="0"/>
              </a:rPr>
              <a:t>Life generated</a:t>
            </a:r>
            <a:endParaRPr lang="en-US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3613" cy="917575"/>
          </a:xfrm>
        </p:spPr>
        <p:txBody>
          <a:bodyPr/>
          <a:lstStyle/>
          <a:p>
            <a:pPr eaLnBrk="1" hangingPunct="1"/>
            <a:r>
              <a:rPr lang="en-US" b="1" smtClean="0"/>
              <a:t>Advocacy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371600" y="1827213"/>
            <a:ext cx="7312025" cy="4344987"/>
          </a:xfrm>
        </p:spPr>
        <p:txBody>
          <a:bodyPr/>
          <a:lstStyle/>
          <a:p>
            <a:pPr eaLnBrk="1" hangingPunct="1"/>
            <a:r>
              <a:rPr lang="en-US" sz="2400" smtClean="0"/>
              <a:t>Listen</a:t>
            </a:r>
          </a:p>
          <a:p>
            <a:pPr lvl="1" eaLnBrk="1" hangingPunct="1"/>
            <a:r>
              <a:rPr lang="en-US" sz="2400" smtClean="0"/>
              <a:t>Non-judgmental; validate</a:t>
            </a:r>
          </a:p>
          <a:p>
            <a:pPr lvl="1" eaLnBrk="1" hangingPunct="1"/>
            <a:endParaRPr lang="en-US" sz="2400" smtClean="0"/>
          </a:p>
          <a:p>
            <a:pPr eaLnBrk="1" hangingPunct="1"/>
            <a:r>
              <a:rPr lang="en-US" sz="2400" smtClean="0"/>
              <a:t>Connect</a:t>
            </a:r>
          </a:p>
          <a:p>
            <a:pPr lvl="1" eaLnBrk="1" hangingPunct="1"/>
            <a:r>
              <a:rPr lang="en-US" sz="2400" smtClean="0"/>
              <a:t>Earn trust &amp; show you are an ally</a:t>
            </a:r>
          </a:p>
          <a:p>
            <a:pPr lvl="1" eaLnBrk="1" hangingPunct="1"/>
            <a:endParaRPr lang="en-US" sz="2400" smtClean="0"/>
          </a:p>
          <a:p>
            <a:pPr eaLnBrk="1" hangingPunct="1"/>
            <a:r>
              <a:rPr lang="en-US" sz="2400" smtClean="0"/>
              <a:t>Refer</a:t>
            </a:r>
          </a:p>
          <a:p>
            <a:pPr lvl="1" eaLnBrk="1" hangingPunct="1"/>
            <a:r>
              <a:rPr lang="en-US" sz="2400" smtClean="0"/>
              <a:t>Understand the situation &amp; factors most important to her/his life context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6D09D4-A60B-49EE-8144-D4A28B86B4F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Advocacy: </a:t>
            </a:r>
            <a:r>
              <a:rPr lang="en-US" sz="3900" i="1" dirty="0" smtClean="0"/>
              <a:t>The Antidote to Power and Control</a:t>
            </a:r>
            <a:endParaRPr lang="en-US" sz="39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238" t="-2203" r="22850"/>
          <a:stretch>
            <a:fillRect/>
          </a:stretch>
        </p:blipFill>
        <p:spPr>
          <a:xfrm>
            <a:off x="2743200" y="1600200"/>
            <a:ext cx="5105400" cy="5105400"/>
          </a:xfrm>
        </p:spPr>
      </p:pic>
      <p:sp>
        <p:nvSpPr>
          <p:cNvPr id="563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C4FF29-7E84-46B4-B194-FA4AF6946E5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1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2562</TotalTime>
  <Words>92</Words>
  <Application>Microsoft Office PowerPoint</Application>
  <PresentationFormat>On-screen Show (4:3)</PresentationFormat>
  <Paragraphs>39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Verdana</vt:lpstr>
      <vt:lpstr>Arial</vt:lpstr>
      <vt:lpstr>Wingdings</vt:lpstr>
      <vt:lpstr>Calibri</vt:lpstr>
      <vt:lpstr>Gill Sans</vt:lpstr>
      <vt:lpstr>ヒラギノ角ゴ ProN W3</vt:lpstr>
      <vt:lpstr>Book Antiqua</vt:lpstr>
      <vt:lpstr>Script MT Bold</vt:lpstr>
      <vt:lpstr>Rockwell</vt:lpstr>
      <vt:lpstr>Courier New</vt:lpstr>
      <vt:lpstr>Times New Roman</vt:lpstr>
      <vt:lpstr>Eclipse</vt:lpstr>
      <vt:lpstr>Domestic Violence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Safety: Balancing Risks</vt:lpstr>
      <vt:lpstr>Advocacy</vt:lpstr>
      <vt:lpstr>Advocacy: The Antidote to Power and Control</vt:lpstr>
      <vt:lpstr>Questions?</vt:lpstr>
    </vt:vector>
  </TitlesOfParts>
  <Company>CCASA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advocacy</dc:creator>
  <cp:lastModifiedBy>Elizabeth Collins</cp:lastModifiedBy>
  <cp:revision>136</cp:revision>
  <dcterms:created xsi:type="dcterms:W3CDTF">2009-10-27T18:37:53Z</dcterms:created>
  <dcterms:modified xsi:type="dcterms:W3CDTF">2014-01-22T21:52:36Z</dcterms:modified>
</cp:coreProperties>
</file>